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5" r:id="rId14"/>
    <p:sldId id="269" r:id="rId15"/>
    <p:sldId id="270" r:id="rId16"/>
    <p:sldId id="272" r:id="rId17"/>
    <p:sldId id="271" r:id="rId18"/>
    <p:sldId id="274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AB1B0-2C16-4275-BC15-6B50D8CAC34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741503F1-7853-4CE1-A9CA-46CBEABDEA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/>
            <a:t>DATA</a:t>
          </a:r>
          <a:r>
            <a:rPr lang="cs-CZ"/>
            <a:t> – fakta, (libovolné řetězce znaků), která samy o sobě nemají význam</a:t>
          </a:r>
          <a:endParaRPr lang="en-US"/>
        </a:p>
      </dgm:t>
    </dgm:pt>
    <dgm:pt modelId="{763349BC-5F8B-4D91-8853-A63D9376CA4B}" type="parTrans" cxnId="{9DE6A99C-5E14-4639-92A4-F12171AB6172}">
      <dgm:prSet/>
      <dgm:spPr/>
      <dgm:t>
        <a:bodyPr/>
        <a:lstStyle/>
        <a:p>
          <a:endParaRPr lang="en-US"/>
        </a:p>
      </dgm:t>
    </dgm:pt>
    <dgm:pt modelId="{80EB831F-C79D-4BDE-97A3-3ABD689A1CE9}" type="sibTrans" cxnId="{9DE6A99C-5E14-4639-92A4-F12171AB6172}">
      <dgm:prSet/>
      <dgm:spPr/>
      <dgm:t>
        <a:bodyPr/>
        <a:lstStyle/>
        <a:p>
          <a:endParaRPr lang="en-US"/>
        </a:p>
      </dgm:t>
    </dgm:pt>
    <dgm:pt modelId="{EBC2D73C-B145-45E3-8295-CCD86AB527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/>
            <a:t>INFORMACE</a:t>
          </a:r>
          <a:r>
            <a:rPr lang="cs-CZ"/>
            <a:t> – vznikají seskupením dat</a:t>
          </a:r>
          <a:endParaRPr lang="en-US"/>
        </a:p>
      </dgm:t>
    </dgm:pt>
    <dgm:pt modelId="{39326630-62F5-4A52-8510-61809049C655}" type="parTrans" cxnId="{3DC80309-AD02-4593-8080-37A014C0AC3F}">
      <dgm:prSet/>
      <dgm:spPr/>
      <dgm:t>
        <a:bodyPr/>
        <a:lstStyle/>
        <a:p>
          <a:endParaRPr lang="en-US"/>
        </a:p>
      </dgm:t>
    </dgm:pt>
    <dgm:pt modelId="{6926CCBB-645E-499F-95AC-262F004CC5A2}" type="sibTrans" cxnId="{3DC80309-AD02-4593-8080-37A014C0AC3F}">
      <dgm:prSet/>
      <dgm:spPr/>
      <dgm:t>
        <a:bodyPr/>
        <a:lstStyle/>
        <a:p>
          <a:endParaRPr lang="en-US"/>
        </a:p>
      </dgm:t>
    </dgm:pt>
    <dgm:pt modelId="{114501D9-2220-441E-8BBF-DAB6CB7E26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/>
            <a:t>ZNALOSTI</a:t>
          </a:r>
          <a:r>
            <a:rPr lang="cs-CZ"/>
            <a:t> – interpretované informace</a:t>
          </a:r>
          <a:endParaRPr lang="en-US"/>
        </a:p>
      </dgm:t>
    </dgm:pt>
    <dgm:pt modelId="{CC318A0D-9EE0-4252-A112-8B68FE9541D5}" type="parTrans" cxnId="{D7E2DA5B-4D6A-401E-B7C6-FC3A1B3807C7}">
      <dgm:prSet/>
      <dgm:spPr/>
      <dgm:t>
        <a:bodyPr/>
        <a:lstStyle/>
        <a:p>
          <a:endParaRPr lang="en-US"/>
        </a:p>
      </dgm:t>
    </dgm:pt>
    <dgm:pt modelId="{53599293-807E-49BD-9A6E-0C26A004C039}" type="sibTrans" cxnId="{D7E2DA5B-4D6A-401E-B7C6-FC3A1B3807C7}">
      <dgm:prSet/>
      <dgm:spPr/>
      <dgm:t>
        <a:bodyPr/>
        <a:lstStyle/>
        <a:p>
          <a:endParaRPr lang="en-US"/>
        </a:p>
      </dgm:t>
    </dgm:pt>
    <dgm:pt modelId="{BDE1F7F4-70D6-4D49-8DBA-3E443B83FB29}" type="pres">
      <dgm:prSet presAssocID="{2C5AB1B0-2C16-4275-BC15-6B50D8CAC340}" presName="root" presStyleCnt="0">
        <dgm:presLayoutVars>
          <dgm:dir/>
          <dgm:resizeHandles val="exact"/>
        </dgm:presLayoutVars>
      </dgm:prSet>
      <dgm:spPr/>
    </dgm:pt>
    <dgm:pt modelId="{0CAF16B0-1BF3-40D4-B40D-72A316EFFF6B}" type="pres">
      <dgm:prSet presAssocID="{741503F1-7853-4CE1-A9CA-46CBEABDEA66}" presName="compNode" presStyleCnt="0"/>
      <dgm:spPr/>
    </dgm:pt>
    <dgm:pt modelId="{34156B87-3C11-4A96-9D3A-726C45EBB015}" type="pres">
      <dgm:prSet presAssocID="{741503F1-7853-4CE1-A9CA-46CBEABDEA6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76F79CC-B6CD-4839-A268-F330DD6B255D}" type="pres">
      <dgm:prSet presAssocID="{741503F1-7853-4CE1-A9CA-46CBEABDEA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konečno"/>
        </a:ext>
      </dgm:extLst>
    </dgm:pt>
    <dgm:pt modelId="{7C5E559F-BA8F-4EBD-8298-0FD2153787B7}" type="pres">
      <dgm:prSet presAssocID="{741503F1-7853-4CE1-A9CA-46CBEABDEA66}" presName="spaceRect" presStyleCnt="0"/>
      <dgm:spPr/>
    </dgm:pt>
    <dgm:pt modelId="{1A8057C8-D0F2-4289-9B6E-72CCE4ACF679}" type="pres">
      <dgm:prSet presAssocID="{741503F1-7853-4CE1-A9CA-46CBEABDEA66}" presName="textRect" presStyleLbl="revTx" presStyleIdx="0" presStyleCnt="3">
        <dgm:presLayoutVars>
          <dgm:chMax val="1"/>
          <dgm:chPref val="1"/>
        </dgm:presLayoutVars>
      </dgm:prSet>
      <dgm:spPr/>
    </dgm:pt>
    <dgm:pt modelId="{BB1B6310-5F90-4225-94FD-F95DD2180D92}" type="pres">
      <dgm:prSet presAssocID="{80EB831F-C79D-4BDE-97A3-3ABD689A1CE9}" presName="sibTrans" presStyleCnt="0"/>
      <dgm:spPr/>
    </dgm:pt>
    <dgm:pt modelId="{8A557CB7-A086-42F7-B8C9-676030D64596}" type="pres">
      <dgm:prSet presAssocID="{EBC2D73C-B145-45E3-8295-CCD86AB52731}" presName="compNode" presStyleCnt="0"/>
      <dgm:spPr/>
    </dgm:pt>
    <dgm:pt modelId="{EDF211DC-5FEE-4928-B5D5-6E513CF0990C}" type="pres">
      <dgm:prSet presAssocID="{EBC2D73C-B145-45E3-8295-CCD86AB5273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F3B6E7-15E5-4F6E-A7D5-C03B944C109B}" type="pres">
      <dgm:prSet presAssocID="{EBC2D73C-B145-45E3-8295-CCD86AB527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BF086D9-7808-4D31-B630-2DB738522471}" type="pres">
      <dgm:prSet presAssocID="{EBC2D73C-B145-45E3-8295-CCD86AB52731}" presName="spaceRect" presStyleCnt="0"/>
      <dgm:spPr/>
    </dgm:pt>
    <dgm:pt modelId="{3B40BE83-D5B5-447B-BB2C-67B8F1BC9447}" type="pres">
      <dgm:prSet presAssocID="{EBC2D73C-B145-45E3-8295-CCD86AB52731}" presName="textRect" presStyleLbl="revTx" presStyleIdx="1" presStyleCnt="3">
        <dgm:presLayoutVars>
          <dgm:chMax val="1"/>
          <dgm:chPref val="1"/>
        </dgm:presLayoutVars>
      </dgm:prSet>
      <dgm:spPr/>
    </dgm:pt>
    <dgm:pt modelId="{736D07DE-4BCD-4410-80DB-38A24FF8FD71}" type="pres">
      <dgm:prSet presAssocID="{6926CCBB-645E-499F-95AC-262F004CC5A2}" presName="sibTrans" presStyleCnt="0"/>
      <dgm:spPr/>
    </dgm:pt>
    <dgm:pt modelId="{18E88418-05FD-4315-A114-D864954A2530}" type="pres">
      <dgm:prSet presAssocID="{114501D9-2220-441E-8BBF-DAB6CB7E2623}" presName="compNode" presStyleCnt="0"/>
      <dgm:spPr/>
    </dgm:pt>
    <dgm:pt modelId="{855BA4E6-22AE-45ED-B400-5C3317FC8993}" type="pres">
      <dgm:prSet presAssocID="{114501D9-2220-441E-8BBF-DAB6CB7E262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15D88C6-6600-45B0-AE1F-C2C606815EA7}" type="pres">
      <dgm:prSet presAssocID="{114501D9-2220-441E-8BBF-DAB6CB7E262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C0441C4-B4AB-422D-AA77-526AC6DBE81A}" type="pres">
      <dgm:prSet presAssocID="{114501D9-2220-441E-8BBF-DAB6CB7E2623}" presName="spaceRect" presStyleCnt="0"/>
      <dgm:spPr/>
    </dgm:pt>
    <dgm:pt modelId="{AEFD8DD0-0B39-4EE6-9643-C9098C627824}" type="pres">
      <dgm:prSet presAssocID="{114501D9-2220-441E-8BBF-DAB6CB7E262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C80309-AD02-4593-8080-37A014C0AC3F}" srcId="{2C5AB1B0-2C16-4275-BC15-6B50D8CAC340}" destId="{EBC2D73C-B145-45E3-8295-CCD86AB52731}" srcOrd="1" destOrd="0" parTransId="{39326630-62F5-4A52-8510-61809049C655}" sibTransId="{6926CCBB-645E-499F-95AC-262F004CC5A2}"/>
    <dgm:cxn modelId="{BFD5B623-8206-4455-ADF9-D4C8C3C4E550}" type="presOf" srcId="{114501D9-2220-441E-8BBF-DAB6CB7E2623}" destId="{AEFD8DD0-0B39-4EE6-9643-C9098C627824}" srcOrd="0" destOrd="0" presId="urn:microsoft.com/office/officeart/2018/5/layout/IconLeafLabelList"/>
    <dgm:cxn modelId="{F62B1725-8E12-4C26-902E-F5484440A31C}" type="presOf" srcId="{2C5AB1B0-2C16-4275-BC15-6B50D8CAC340}" destId="{BDE1F7F4-70D6-4D49-8DBA-3E443B83FB29}" srcOrd="0" destOrd="0" presId="urn:microsoft.com/office/officeart/2018/5/layout/IconLeafLabelList"/>
    <dgm:cxn modelId="{23DA5632-552E-46BE-9989-532F8712F267}" type="presOf" srcId="{741503F1-7853-4CE1-A9CA-46CBEABDEA66}" destId="{1A8057C8-D0F2-4289-9B6E-72CCE4ACF679}" srcOrd="0" destOrd="0" presId="urn:microsoft.com/office/officeart/2018/5/layout/IconLeafLabelList"/>
    <dgm:cxn modelId="{D7E2DA5B-4D6A-401E-B7C6-FC3A1B3807C7}" srcId="{2C5AB1B0-2C16-4275-BC15-6B50D8CAC340}" destId="{114501D9-2220-441E-8BBF-DAB6CB7E2623}" srcOrd="2" destOrd="0" parTransId="{CC318A0D-9EE0-4252-A112-8B68FE9541D5}" sibTransId="{53599293-807E-49BD-9A6E-0C26A004C039}"/>
    <dgm:cxn modelId="{9DE6A99C-5E14-4639-92A4-F12171AB6172}" srcId="{2C5AB1B0-2C16-4275-BC15-6B50D8CAC340}" destId="{741503F1-7853-4CE1-A9CA-46CBEABDEA66}" srcOrd="0" destOrd="0" parTransId="{763349BC-5F8B-4D91-8853-A63D9376CA4B}" sibTransId="{80EB831F-C79D-4BDE-97A3-3ABD689A1CE9}"/>
    <dgm:cxn modelId="{44DC41A7-2D73-4C66-8531-36B53CBEE0E6}" type="presOf" srcId="{EBC2D73C-B145-45E3-8295-CCD86AB52731}" destId="{3B40BE83-D5B5-447B-BB2C-67B8F1BC9447}" srcOrd="0" destOrd="0" presId="urn:microsoft.com/office/officeart/2018/5/layout/IconLeafLabelList"/>
    <dgm:cxn modelId="{3D7A5293-D95B-4D67-9EDE-2DC6D35C484B}" type="presParOf" srcId="{BDE1F7F4-70D6-4D49-8DBA-3E443B83FB29}" destId="{0CAF16B0-1BF3-40D4-B40D-72A316EFFF6B}" srcOrd="0" destOrd="0" presId="urn:microsoft.com/office/officeart/2018/5/layout/IconLeafLabelList"/>
    <dgm:cxn modelId="{30194D47-26F0-493D-AF59-2BD8F6C41B65}" type="presParOf" srcId="{0CAF16B0-1BF3-40D4-B40D-72A316EFFF6B}" destId="{34156B87-3C11-4A96-9D3A-726C45EBB015}" srcOrd="0" destOrd="0" presId="urn:microsoft.com/office/officeart/2018/5/layout/IconLeafLabelList"/>
    <dgm:cxn modelId="{8D3C3CFA-5B77-448E-B546-CFB434C44187}" type="presParOf" srcId="{0CAF16B0-1BF3-40D4-B40D-72A316EFFF6B}" destId="{876F79CC-B6CD-4839-A268-F330DD6B255D}" srcOrd="1" destOrd="0" presId="urn:microsoft.com/office/officeart/2018/5/layout/IconLeafLabelList"/>
    <dgm:cxn modelId="{01F7D1F9-1E3B-4FA5-A8C1-BA5B0F56294F}" type="presParOf" srcId="{0CAF16B0-1BF3-40D4-B40D-72A316EFFF6B}" destId="{7C5E559F-BA8F-4EBD-8298-0FD2153787B7}" srcOrd="2" destOrd="0" presId="urn:microsoft.com/office/officeart/2018/5/layout/IconLeafLabelList"/>
    <dgm:cxn modelId="{38BA0443-5786-4C1A-A868-42C5041566F8}" type="presParOf" srcId="{0CAF16B0-1BF3-40D4-B40D-72A316EFFF6B}" destId="{1A8057C8-D0F2-4289-9B6E-72CCE4ACF679}" srcOrd="3" destOrd="0" presId="urn:microsoft.com/office/officeart/2018/5/layout/IconLeafLabelList"/>
    <dgm:cxn modelId="{3A9337AD-0B95-4430-B7A9-28F2A54C34C8}" type="presParOf" srcId="{BDE1F7F4-70D6-4D49-8DBA-3E443B83FB29}" destId="{BB1B6310-5F90-4225-94FD-F95DD2180D92}" srcOrd="1" destOrd="0" presId="urn:microsoft.com/office/officeart/2018/5/layout/IconLeafLabelList"/>
    <dgm:cxn modelId="{7F7A0897-E99D-4721-82DC-6C2704693461}" type="presParOf" srcId="{BDE1F7F4-70D6-4D49-8DBA-3E443B83FB29}" destId="{8A557CB7-A086-42F7-B8C9-676030D64596}" srcOrd="2" destOrd="0" presId="urn:microsoft.com/office/officeart/2018/5/layout/IconLeafLabelList"/>
    <dgm:cxn modelId="{1FB39056-E688-45F0-95D2-DB5DB457BB1E}" type="presParOf" srcId="{8A557CB7-A086-42F7-B8C9-676030D64596}" destId="{EDF211DC-5FEE-4928-B5D5-6E513CF0990C}" srcOrd="0" destOrd="0" presId="urn:microsoft.com/office/officeart/2018/5/layout/IconLeafLabelList"/>
    <dgm:cxn modelId="{4F631733-B43B-4B66-A790-9AE849265CAD}" type="presParOf" srcId="{8A557CB7-A086-42F7-B8C9-676030D64596}" destId="{D9F3B6E7-15E5-4F6E-A7D5-C03B944C109B}" srcOrd="1" destOrd="0" presId="urn:microsoft.com/office/officeart/2018/5/layout/IconLeafLabelList"/>
    <dgm:cxn modelId="{240B1380-D9D7-45C2-8031-2AA141180482}" type="presParOf" srcId="{8A557CB7-A086-42F7-B8C9-676030D64596}" destId="{BBF086D9-7808-4D31-B630-2DB738522471}" srcOrd="2" destOrd="0" presId="urn:microsoft.com/office/officeart/2018/5/layout/IconLeafLabelList"/>
    <dgm:cxn modelId="{7A487E5D-6955-41D1-B270-0C685C0E79C1}" type="presParOf" srcId="{8A557CB7-A086-42F7-B8C9-676030D64596}" destId="{3B40BE83-D5B5-447B-BB2C-67B8F1BC9447}" srcOrd="3" destOrd="0" presId="urn:microsoft.com/office/officeart/2018/5/layout/IconLeafLabelList"/>
    <dgm:cxn modelId="{43378503-A1D9-43AC-8471-39045207DA06}" type="presParOf" srcId="{BDE1F7F4-70D6-4D49-8DBA-3E443B83FB29}" destId="{736D07DE-4BCD-4410-80DB-38A24FF8FD71}" srcOrd="3" destOrd="0" presId="urn:microsoft.com/office/officeart/2018/5/layout/IconLeafLabelList"/>
    <dgm:cxn modelId="{1D7EA286-00A5-45E6-A114-EC5DBF6D12BB}" type="presParOf" srcId="{BDE1F7F4-70D6-4D49-8DBA-3E443B83FB29}" destId="{18E88418-05FD-4315-A114-D864954A2530}" srcOrd="4" destOrd="0" presId="urn:microsoft.com/office/officeart/2018/5/layout/IconLeafLabelList"/>
    <dgm:cxn modelId="{85B8F28B-00FE-4D18-8C03-5FA4F79B19E6}" type="presParOf" srcId="{18E88418-05FD-4315-A114-D864954A2530}" destId="{855BA4E6-22AE-45ED-B400-5C3317FC8993}" srcOrd="0" destOrd="0" presId="urn:microsoft.com/office/officeart/2018/5/layout/IconLeafLabelList"/>
    <dgm:cxn modelId="{0A1F9FB9-4DC3-4C13-8582-32DC0FFCCA0F}" type="presParOf" srcId="{18E88418-05FD-4315-A114-D864954A2530}" destId="{615D88C6-6600-45B0-AE1F-C2C606815EA7}" srcOrd="1" destOrd="0" presId="urn:microsoft.com/office/officeart/2018/5/layout/IconLeafLabelList"/>
    <dgm:cxn modelId="{3985B1B1-F2C1-4C20-8A79-C87DD637235B}" type="presParOf" srcId="{18E88418-05FD-4315-A114-D864954A2530}" destId="{2C0441C4-B4AB-422D-AA77-526AC6DBE81A}" srcOrd="2" destOrd="0" presId="urn:microsoft.com/office/officeart/2018/5/layout/IconLeafLabelList"/>
    <dgm:cxn modelId="{3D270600-4B0B-4E04-AA85-122E3D59C062}" type="presParOf" srcId="{18E88418-05FD-4315-A114-D864954A2530}" destId="{AEFD8DD0-0B39-4EE6-9643-C9098C62782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56B87-3C11-4A96-9D3A-726C45EBB015}">
      <dsp:nvSpPr>
        <dsp:cNvPr id="0" name=""/>
        <dsp:cNvSpPr/>
      </dsp:nvSpPr>
      <dsp:spPr>
        <a:xfrm>
          <a:off x="628340" y="1971"/>
          <a:ext cx="989701" cy="9897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F79CC-B6CD-4839-A268-F330DD6B255D}">
      <dsp:nvSpPr>
        <dsp:cNvPr id="0" name=""/>
        <dsp:cNvSpPr/>
      </dsp:nvSpPr>
      <dsp:spPr>
        <a:xfrm>
          <a:off x="839260" y="212891"/>
          <a:ext cx="567861" cy="5678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057C8-D0F2-4289-9B6E-72CCE4ACF679}">
      <dsp:nvSpPr>
        <dsp:cNvPr id="0" name=""/>
        <dsp:cNvSpPr/>
      </dsp:nvSpPr>
      <dsp:spPr>
        <a:xfrm>
          <a:off x="311960" y="1299940"/>
          <a:ext cx="1622460" cy="64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DATA</a:t>
          </a:r>
          <a:r>
            <a:rPr lang="cs-CZ" sz="1100" kern="1200"/>
            <a:t> – fakta, (libovolné řetězce znaků), která samy o sobě nemají význam</a:t>
          </a:r>
          <a:endParaRPr lang="en-US" sz="1100" kern="1200"/>
        </a:p>
      </dsp:txBody>
      <dsp:txXfrm>
        <a:off x="311960" y="1299940"/>
        <a:ext cx="1622460" cy="648984"/>
      </dsp:txXfrm>
    </dsp:sp>
    <dsp:sp modelId="{EDF211DC-5FEE-4928-B5D5-6E513CF0990C}">
      <dsp:nvSpPr>
        <dsp:cNvPr id="0" name=""/>
        <dsp:cNvSpPr/>
      </dsp:nvSpPr>
      <dsp:spPr>
        <a:xfrm>
          <a:off x="2534732" y="1971"/>
          <a:ext cx="989701" cy="9897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3B6E7-15E5-4F6E-A7D5-C03B944C109B}">
      <dsp:nvSpPr>
        <dsp:cNvPr id="0" name=""/>
        <dsp:cNvSpPr/>
      </dsp:nvSpPr>
      <dsp:spPr>
        <a:xfrm>
          <a:off x="2745652" y="212891"/>
          <a:ext cx="567861" cy="5678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0BE83-D5B5-447B-BB2C-67B8F1BC9447}">
      <dsp:nvSpPr>
        <dsp:cNvPr id="0" name=""/>
        <dsp:cNvSpPr/>
      </dsp:nvSpPr>
      <dsp:spPr>
        <a:xfrm>
          <a:off x="2218352" y="1299940"/>
          <a:ext cx="1622460" cy="64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INFORMACE</a:t>
          </a:r>
          <a:r>
            <a:rPr lang="cs-CZ" sz="1100" kern="1200"/>
            <a:t> – vznikají seskupením dat</a:t>
          </a:r>
          <a:endParaRPr lang="en-US" sz="1100" kern="1200"/>
        </a:p>
      </dsp:txBody>
      <dsp:txXfrm>
        <a:off x="2218352" y="1299940"/>
        <a:ext cx="1622460" cy="648984"/>
      </dsp:txXfrm>
    </dsp:sp>
    <dsp:sp modelId="{855BA4E6-22AE-45ED-B400-5C3317FC8993}">
      <dsp:nvSpPr>
        <dsp:cNvPr id="0" name=""/>
        <dsp:cNvSpPr/>
      </dsp:nvSpPr>
      <dsp:spPr>
        <a:xfrm>
          <a:off x="1581536" y="2354539"/>
          <a:ext cx="989701" cy="9897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D88C6-6600-45B0-AE1F-C2C606815EA7}">
      <dsp:nvSpPr>
        <dsp:cNvPr id="0" name=""/>
        <dsp:cNvSpPr/>
      </dsp:nvSpPr>
      <dsp:spPr>
        <a:xfrm>
          <a:off x="1792456" y="2565459"/>
          <a:ext cx="567861" cy="5678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D8DD0-0B39-4EE6-9643-C9098C627824}">
      <dsp:nvSpPr>
        <dsp:cNvPr id="0" name=""/>
        <dsp:cNvSpPr/>
      </dsp:nvSpPr>
      <dsp:spPr>
        <a:xfrm>
          <a:off x="1265156" y="3652508"/>
          <a:ext cx="1622460" cy="648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ZNALOSTI</a:t>
          </a:r>
          <a:r>
            <a:rPr lang="cs-CZ" sz="1100" kern="1200"/>
            <a:t> – interpretované informace</a:t>
          </a:r>
          <a:endParaRPr lang="en-US" sz="1100" kern="1200"/>
        </a:p>
      </dsp:txBody>
      <dsp:txXfrm>
        <a:off x="1265156" y="3652508"/>
        <a:ext cx="1622460" cy="64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79E4-A642-4E5B-2ECE-AAD11969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6CCA84-672B-AEBC-5B97-220C7AD36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989BC-43A6-C94D-FC2D-47C1254F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FF570-2807-D0FF-5A05-DAF24CB9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B1C46-A956-E42F-73AA-F0E8C1C7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695F6-2939-4040-7E63-D063590E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5C8D97-7E84-CC84-C80C-6E9CA317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098A8-0D11-C390-E5BD-98998C46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57AB5-4425-DC1A-686F-26DB2580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A3B0CC-7248-7CD8-1B4F-0E0C9377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94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246B84-935D-03CF-13A9-0864F3D8D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45E458-45ED-B780-337C-58A1F0FD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7ECEF-0C11-11C5-63FF-312727F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ACD18-CB80-8A76-1598-F09A5C88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ADAE7-7434-8D3D-4AC7-EB8CD0A6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62380-A3F9-0AB0-C34A-1701FA30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1AFD-DF5B-345B-532B-D4C793F5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ED69A0-816F-E425-AFF7-17BC8A2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0EB744-90B2-10BD-CE7E-77578F21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4A998-7EAF-9E2D-66F5-5CF048EA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2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B160-8A62-B2AD-F02F-DBD6A6FD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A37B3B-C8F0-850A-895A-28E1E748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645FBE-C947-417B-BE4C-DBC41F18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270B0-ACBB-34BA-BABC-433F87FE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B9606-10DB-8AB9-BB1C-A5ECE5F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A800A-CDF4-4AFC-20DD-63A9ECC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576F7-47CC-1B3A-39E3-8AC793DE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BAE1E3-E9D6-4FBB-172F-20BF785B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A45A0C-891E-B435-E55E-A3D2575B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8EE7B-A6D3-8C07-49DF-79A60F9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EB60B-AB12-94C7-B6D2-05F150B1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BBF49-2DC3-48C1-62E4-92AAE8C2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36173-012F-BE54-4623-5FFB9F2E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013C78-FFC5-E084-0A36-F40C9708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BD7AF4-1176-14C8-382A-4AB4D877D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989945-0547-E9E7-2EBC-9609DAF10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A0765C-5C4F-DDE9-EF0A-A14D9BFC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73A7C7-B4D1-3E0E-5D9A-8C0CC6E3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15FEAC-3843-0AE1-6B21-C0DA5C4C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C8D2C-ED2B-871F-148F-7AEB87C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4B045-E5FC-8A96-EE47-166BB3C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752F25-1C4B-E09A-3F1D-F13C3066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FD2119-69CF-3523-49CE-A866E00C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3CA8DA-539C-D08F-150C-65D64B57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647EFA-9DAD-38B1-4CD9-311B03C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804D5E-02B5-C590-22C1-BADE3824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A171D-0698-DA51-958E-051AA647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A776C-CD27-58D3-ED90-2700184A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1DE820-94EC-AC04-B380-B8795C0C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36C01-D7CD-80EA-89E6-37CD4DB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13E5CF-37E3-C9A0-8508-4E856031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69444-026B-7FC9-76E5-1E2CEFB0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9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D200C-D63D-5E15-0617-E06A0CE5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D832F0-9B1C-E760-D5CD-60949B67D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53143-2906-6E92-7E58-E9545080B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BCE46-FCC9-3317-808E-30E44F52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851A76-3B6A-FAC6-BEFD-0FD6CE85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319DAB-89A7-CE59-52E3-5BFD9382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D442C7-F45E-3117-B670-8B969386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E9313-67AA-89AD-B4FB-7D4BC25F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18C57F-4E78-9B8C-CD39-B8A805267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3537-FEC4-4F5C-98DC-60F071F9D760}" type="datetimeFigureOut">
              <a:rPr lang="cs-CZ" smtClean="0"/>
              <a:t>10.10.2022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EE18D-9623-2F3C-B778-D9DFD477E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234BF-F01A-7471-7933-3B41113B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40CDD1-D4F6-983D-7064-E8A76AFA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/>
              <a:t>Základy informatiky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E2535C-0FAD-7D2B-8875-9A3DC6D16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/>
              <a:t>Úvod do informatiky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6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6FAFF3-9F0E-F83B-C0E6-999FFA47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Kódování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2CF2AFC-5623-70F7-6D39-1E2C48EF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16424"/>
            <a:ext cx="7214616" cy="47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555667-4295-69DD-D7D7-D16B84D4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Kódování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E6FD2-5BB1-C154-A4DD-A8D49ED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dirty="0"/>
              <a:t>Příklad: kódování textového řetězce Ahoj!123</a:t>
            </a:r>
          </a:p>
          <a:p>
            <a:endParaRPr lang="cs-CZ" sz="2000" dirty="0"/>
          </a:p>
          <a:p>
            <a:r>
              <a:rPr lang="cs-CZ" sz="2000" b="1" dirty="0"/>
              <a:t>Binárně</a:t>
            </a:r>
            <a:r>
              <a:rPr lang="cs-CZ" sz="2000" dirty="0"/>
              <a:t>: 0100 0001 0110 1000 0110 1111 0110 1010 0010 0001 0011 0001 0011 0010 0011 0011</a:t>
            </a:r>
          </a:p>
          <a:p>
            <a:r>
              <a:rPr lang="cs-CZ" sz="2000" b="1" dirty="0"/>
              <a:t>Dekadicky</a:t>
            </a:r>
            <a:r>
              <a:rPr lang="cs-CZ" sz="2000" dirty="0"/>
              <a:t>: 65 104 111 106 33 49 50 51</a:t>
            </a:r>
          </a:p>
          <a:p>
            <a:r>
              <a:rPr lang="cs-CZ" sz="2000" b="1" dirty="0"/>
              <a:t>Hexadecimálně</a:t>
            </a:r>
            <a:r>
              <a:rPr lang="cs-CZ" sz="2000" dirty="0"/>
              <a:t>: 0x41 0x68 0x6F 0x6A 0x21 0x31 0x32 0x33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A7166D-9E0A-9F2F-25D5-867FBC24E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4" y="3446698"/>
            <a:ext cx="5914201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0C5746-DE81-703E-A016-D7A28E6D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3400"/>
              <a:t>Převody mezi soustavami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B49A7-C04F-AD08-9392-C7CE4DB6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fontScale="92500"/>
          </a:bodyPr>
          <a:lstStyle/>
          <a:p>
            <a:r>
              <a:rPr lang="cs-CZ" sz="1800" dirty="0"/>
              <a:t>Desítková, Dvojková, Osmičková, Šestnáctková</a:t>
            </a:r>
          </a:p>
          <a:p>
            <a:r>
              <a:rPr lang="cs-CZ" sz="1800" dirty="0"/>
              <a:t>Soustavy se liší v základu </a:t>
            </a:r>
            <a:r>
              <a:rPr lang="cs-CZ" sz="1800" b="1" dirty="0"/>
              <a:t>z</a:t>
            </a:r>
            <a:r>
              <a:rPr lang="cs-CZ" sz="1800" dirty="0"/>
              <a:t> (maximální počet číslic, které máme v soustavě k dispozici) </a:t>
            </a:r>
          </a:p>
          <a:p>
            <a:r>
              <a:rPr lang="cs-CZ" sz="1800" dirty="0"/>
              <a:t>Dvojková – fyzikálně jednoduše realizovatelná (otevřeno/zavřeno, spojený/rozpojený obvod, …)</a:t>
            </a:r>
          </a:p>
          <a:p>
            <a:endParaRPr lang="cs-CZ" sz="1800" dirty="0"/>
          </a:p>
          <a:p>
            <a:r>
              <a:rPr lang="cs-CZ" sz="1800" dirty="0"/>
              <a:t>Příklad převodu binárního čísla na dekadické:</a:t>
            </a:r>
          </a:p>
          <a:p>
            <a:r>
              <a:rPr lang="cs-CZ" sz="1800" i="1" dirty="0">
                <a:solidFill>
                  <a:schemeClr val="accent5">
                    <a:lumMod val="75000"/>
                  </a:schemeClr>
                </a:solidFill>
              </a:rPr>
              <a:t>Převeďte z dekadické soustavy číslo 15 do soustavy dvojkové.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941E7E-3860-C3CA-A5BE-D299D0B4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684725"/>
            <a:ext cx="6440424" cy="29947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E3984B-922C-C783-AFEA-565E03766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47" y="3885703"/>
            <a:ext cx="3892261" cy="29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4362F73-21FD-00B6-57EC-89B8303D6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5894" y="643467"/>
            <a:ext cx="788021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71D72B-650C-1C78-2166-A492E9D8D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3661369-6516-BF68-505F-755332CF7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506558-5230-5FDF-842E-D608A59A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cs-CZ" sz="3200"/>
              <a:t>USB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E1C9E-D515-16F6-0BD5-00BB1C94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cs-CZ" sz="1500" b="1"/>
              <a:t>Universal Serial Bus </a:t>
            </a:r>
            <a:r>
              <a:rPr lang="cs-CZ" sz="1500"/>
              <a:t>(USB) je univerzální, moderní sériová sběrnice. Nahrazuje dříve používané způsoby připojení (sériový a paralelní port, PS/2, Gameport apod.) pro běžné druhy periférií – tiskárny, myši, klávesnice, joysticky, fotoaparáty, modemy atd., ale i pro přenos dat z videokamer, čteček paměťových karet, MP3 přehrávačů, externích pevných disků, externích optických mechanik a dalších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EFD962-42F8-E41B-3BB9-7CC51C593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32" y="2734056"/>
            <a:ext cx="6967728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E002D-70FA-9D2A-5FF5-5269C92A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Grafické standardy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2CC24-89A9-79DC-C3F5-3E0C3635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Analogový vs. Digitální signál</a:t>
            </a:r>
          </a:p>
          <a:p>
            <a:r>
              <a:rPr lang="cs-CZ" sz="2000" b="1" dirty="0"/>
              <a:t>Analogový</a:t>
            </a:r>
            <a:r>
              <a:rPr lang="cs-CZ" sz="2000" dirty="0"/>
              <a:t> – spojitý, nízká odolnost vůči rušení a náchylnost k degradaci kvality.</a:t>
            </a:r>
          </a:p>
          <a:p>
            <a:r>
              <a:rPr lang="cs-CZ" sz="2000" b="1" dirty="0"/>
              <a:t>Digitální</a:t>
            </a:r>
            <a:r>
              <a:rPr lang="cs-CZ" sz="2000" dirty="0"/>
              <a:t> – skokový, bezztrátový, binárně zaznamenatelný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abel, konektor, adaptér&#10;&#10;Popis byl vytvořen automaticky">
            <a:extLst>
              <a:ext uri="{FF2B5EF4-FFF2-40B4-BE49-F238E27FC236}">
                <a16:creationId xmlns:a16="http://schemas.microsoft.com/office/drawing/2014/main" id="{EAD59D2D-880C-2E2E-AC16-7F59A203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929355"/>
            <a:ext cx="6019331" cy="49960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45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interiér, patro, počítač&#10;&#10;Popis byl vytvořen automaticky">
            <a:extLst>
              <a:ext uri="{FF2B5EF4-FFF2-40B4-BE49-F238E27FC236}">
                <a16:creationId xmlns:a16="http://schemas.microsoft.com/office/drawing/2014/main" id="{CC5FC9FC-B4F5-8139-50C5-546E5E4F7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r="1003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E6BCAA-187F-239A-F0D4-C41E596B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Kvantový počítač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9A04C-217B-2677-DBF5-0A201506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/>
              <a:t>Jedním z trendů dalšího vývoje v budoucnosti je kvantový počítač (jiný rozměr výkonu).</a:t>
            </a:r>
          </a:p>
          <a:p>
            <a:r>
              <a:rPr lang="cs-CZ" sz="2000" dirty="0"/>
              <a:t>Základní jednotka informace –</a:t>
            </a:r>
            <a:r>
              <a:rPr lang="cs-CZ" sz="2000" b="1" dirty="0" err="1"/>
              <a:t>qubit</a:t>
            </a:r>
            <a:r>
              <a:rPr lang="cs-CZ" sz="2000" b="1" dirty="0"/>
              <a:t>, </a:t>
            </a:r>
            <a:r>
              <a:rPr lang="cs-CZ" sz="2000" dirty="0"/>
              <a:t>může nabývat hodnoty 0, 1 nebo i kombinace obou.</a:t>
            </a:r>
          </a:p>
          <a:p>
            <a:r>
              <a:rPr lang="cs-CZ" sz="2000" b="1" dirty="0"/>
              <a:t>Klasický vs kvantový počítač: </a:t>
            </a:r>
          </a:p>
          <a:p>
            <a:pPr lvl="1"/>
            <a:r>
              <a:rPr lang="cs-CZ" sz="1600" b="1" dirty="0"/>
              <a:t>bit – </a:t>
            </a:r>
            <a:r>
              <a:rPr lang="cs-CZ" sz="1600" b="1" dirty="0" err="1"/>
              <a:t>trazistor</a:t>
            </a:r>
            <a:endParaRPr lang="cs-CZ" sz="1600" b="1" dirty="0"/>
          </a:p>
          <a:p>
            <a:pPr lvl="1"/>
            <a:r>
              <a:rPr lang="cs-CZ" sz="1600" b="1" dirty="0" err="1"/>
              <a:t>qubit</a:t>
            </a:r>
            <a:r>
              <a:rPr lang="cs-CZ" sz="1600" b="1" dirty="0"/>
              <a:t> – proton, elektron</a:t>
            </a:r>
          </a:p>
        </p:txBody>
      </p:sp>
    </p:spTree>
    <p:extLst>
      <p:ext uri="{BB962C8B-B14F-4D97-AF65-F5344CB8AC3E}">
        <p14:creationId xmlns:p14="http://schemas.microsoft.com/office/powerpoint/2010/main" val="222160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8D4FC4-CBD6-B5EA-7490-09E98FCB2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94" y="643466"/>
            <a:ext cx="55432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DE49CE-1221-9B6C-0805-8F5D1702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Informatika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C2064-AA32-BEDA-6E9F-6B1C4647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Vědní obor zabývající se zpracováním informací</a:t>
            </a:r>
          </a:p>
          <a:p>
            <a:r>
              <a:rPr lang="cs-CZ" sz="2200" dirty="0"/>
              <a:t>V užším kontextu studuje výpočetní a informační procesy z hlediska HW i SW.</a:t>
            </a:r>
          </a:p>
          <a:p>
            <a:endParaRPr lang="cs-CZ" sz="2200" dirty="0"/>
          </a:p>
          <a:p>
            <a:pPr marL="0" indent="0">
              <a:buNone/>
            </a:pPr>
            <a:r>
              <a:rPr lang="cs-CZ" sz="2200" b="1" dirty="0"/>
              <a:t>Informační technologie</a:t>
            </a:r>
          </a:p>
          <a:p>
            <a:r>
              <a:rPr lang="cs-CZ" sz="2200" dirty="0"/>
              <a:t>Odvětví techniky, které je zaměřeno na </a:t>
            </a:r>
            <a:r>
              <a:rPr lang="cs-CZ" sz="2200" b="1" dirty="0"/>
              <a:t>zpracování</a:t>
            </a:r>
            <a:r>
              <a:rPr lang="cs-CZ" sz="2200" dirty="0"/>
              <a:t> dat a informací</a:t>
            </a:r>
          </a:p>
          <a:p>
            <a:r>
              <a:rPr lang="cs-CZ" sz="2200" i="1" dirty="0"/>
              <a:t>(sběr, vyhledávání, uchovávání, řízení, distribuce, …) </a:t>
            </a:r>
          </a:p>
          <a:p>
            <a:endParaRPr lang="cs-CZ" sz="2200" i="1" dirty="0"/>
          </a:p>
          <a:p>
            <a:r>
              <a:rPr lang="cs-CZ" sz="2200" i="1" dirty="0"/>
              <a:t>Další pojmy: Informační gramotnost, Informační společnost, Informatické myšlení</a:t>
            </a:r>
          </a:p>
        </p:txBody>
      </p:sp>
      <p:pic>
        <p:nvPicPr>
          <p:cNvPr id="5" name="Obrázek 4" descr="Obsah obrázku text, noviny, účtenka&#10;&#10;Popis byl vytvořen automaticky">
            <a:extLst>
              <a:ext uri="{FF2B5EF4-FFF2-40B4-BE49-F238E27FC236}">
                <a16:creationId xmlns:a16="http://schemas.microsoft.com/office/drawing/2014/main" id="{22B904A9-4511-9A07-8EA6-FD93248E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74" y="441455"/>
            <a:ext cx="4004830" cy="224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676AA6-B60B-E891-8071-4849B03D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Členění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00394B89-812F-6482-6420-FA14727B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700" b="1">
                <a:effectLst/>
                <a:latin typeface="Arial" panose="020B0604020202020204" pitchFamily="34" charset="0"/>
              </a:rPr>
              <a:t>teoretická informatika </a:t>
            </a:r>
            <a:r>
              <a:rPr lang="cs-CZ" sz="1700">
                <a:effectLst/>
                <a:latin typeface="Arial" panose="020B0604020202020204" pitchFamily="34" charset="0"/>
              </a:rPr>
              <a:t>– zabývá se teorií informace, zkoumá matematické zákonitosti, které maj</a:t>
            </a:r>
            <a:r>
              <a:rPr lang="cs-CZ" sz="1700">
                <a:latin typeface="Arial" panose="020B0604020202020204" pitchFamily="34" charset="0"/>
              </a:rPr>
              <a:t>í využití ve zpracování informací;</a:t>
            </a:r>
            <a:endParaRPr lang="cs-CZ" sz="1700">
              <a:effectLst/>
              <a:latin typeface="Arial" panose="020B0604020202020204" pitchFamily="34" charset="0"/>
            </a:endParaRPr>
          </a:p>
          <a:p>
            <a:r>
              <a:rPr lang="cs-CZ" sz="1700" b="1">
                <a:effectLst/>
                <a:latin typeface="Arial" panose="020B0604020202020204" pitchFamily="34" charset="0"/>
              </a:rPr>
              <a:t>aplikovaná informatika </a:t>
            </a:r>
            <a:r>
              <a:rPr lang="cs-CZ" sz="1700">
                <a:effectLst/>
                <a:latin typeface="Arial" panose="020B0604020202020204" pitchFamily="34" charset="0"/>
              </a:rPr>
              <a:t>– </a:t>
            </a:r>
            <a:r>
              <a:rPr lang="cs-CZ" sz="1700">
                <a:latin typeface="Arial" panose="020B0604020202020204" pitchFamily="34" charset="0"/>
              </a:rPr>
              <a:t>aplikovaná věda, která ovlivňuje jiné obory a mnohé vědní disciplíny. Zkoumá automatizovatelnost procesů v rozličných oblastech pomocí informačních technologií.</a:t>
            </a:r>
            <a:endParaRPr lang="cs-CZ" sz="1700">
              <a:effectLst/>
              <a:latin typeface="Arial" panose="020B0604020202020204" pitchFamily="34" charset="0"/>
            </a:endParaRPr>
          </a:p>
          <a:p>
            <a:r>
              <a:rPr lang="cs-CZ" sz="1700" b="1">
                <a:effectLst/>
                <a:latin typeface="Arial" panose="020B0604020202020204" pitchFamily="34" charset="0"/>
              </a:rPr>
              <a:t>informační a komunikační techn. (ICT) </a:t>
            </a:r>
            <a:r>
              <a:rPr lang="cs-CZ" sz="1700">
                <a:effectLst/>
                <a:latin typeface="Arial" panose="020B0604020202020204" pitchFamily="34" charset="0"/>
              </a:rPr>
              <a:t>(zahrnují veškeré technologie používané pro komunikaci a práci s informacemi)</a:t>
            </a:r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380E84E-CD4D-16F1-C9E9-8775BA370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r="1027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78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19127B-2C72-1DA1-4B88-F708C65E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/>
              <a:t>Základní pojmy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15A4DE4-E237-A09C-65E9-0E224B62B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33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graphicFrame>
        <p:nvGraphicFramePr>
          <p:cNvPr id="26" name="Zástupný obsah 2">
            <a:extLst>
              <a:ext uri="{FF2B5EF4-FFF2-40B4-BE49-F238E27FC236}">
                <a16:creationId xmlns:a16="http://schemas.microsoft.com/office/drawing/2014/main" id="{6E598615-FE41-9BC8-EBC6-D81A88DAB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175579"/>
              </p:ext>
            </p:extLst>
          </p:nvPr>
        </p:nvGraphicFramePr>
        <p:xfrm>
          <a:off x="838200" y="1825625"/>
          <a:ext cx="4152774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644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BD6312-3897-ABB0-5021-6C83017D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Jednotka informace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65372-39DB-916A-CA2C-9A6357C2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cs-CZ" sz="2000" dirty="0">
                <a:effectLst/>
                <a:latin typeface="Arial" panose="020B0604020202020204" pitchFamily="34" charset="0"/>
              </a:rPr>
              <a:t>Jednotkou informace je takové množství informace, které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získáme potvrzením, že nastala jedna ze dvou stejně</a:t>
            </a:r>
            <a:br>
              <a:rPr lang="cs-CZ" sz="2000" dirty="0"/>
            </a:br>
            <a:r>
              <a:rPr lang="cs-CZ" sz="2000" dirty="0">
                <a:effectLst/>
                <a:latin typeface="Arial" panose="020B0604020202020204" pitchFamily="34" charset="0"/>
              </a:rPr>
              <a:t>pravděpodobných možností.</a:t>
            </a:r>
          </a:p>
          <a:p>
            <a:r>
              <a:rPr lang="cs-CZ" sz="2000" dirty="0">
                <a:latin typeface="Arial" panose="020B0604020202020204" pitchFamily="34" charset="0"/>
              </a:rPr>
              <a:t>Jednotkou informace je </a:t>
            </a:r>
            <a:r>
              <a:rPr lang="cs-CZ" sz="2000" b="1" dirty="0">
                <a:latin typeface="Arial" panose="020B0604020202020204" pitchFamily="34" charset="0"/>
              </a:rPr>
              <a:t>bit</a:t>
            </a:r>
            <a:r>
              <a:rPr lang="cs-CZ" sz="2000" dirty="0">
                <a:latin typeface="Arial" panose="020B0604020202020204" pitchFamily="34" charset="0"/>
              </a:rPr>
              <a:t>.</a:t>
            </a:r>
          </a:p>
          <a:p>
            <a:r>
              <a:rPr lang="cs-CZ" sz="2000" dirty="0">
                <a:latin typeface="Arial" panose="020B0604020202020204" pitchFamily="34" charset="0"/>
              </a:rPr>
              <a:t>Může nabývat hodnoty 0 nebo 1.</a:t>
            </a:r>
          </a:p>
          <a:p>
            <a:r>
              <a:rPr lang="cs-CZ" sz="2000" dirty="0">
                <a:latin typeface="Arial" panose="020B0604020202020204" pitchFamily="34" charset="0"/>
              </a:rPr>
              <a:t>Častěji používáme vyšší jednotku </a:t>
            </a:r>
            <a:r>
              <a:rPr lang="cs-CZ" sz="2000" b="1" dirty="0">
                <a:latin typeface="Arial" panose="020B0604020202020204" pitchFamily="34" charset="0"/>
              </a:rPr>
              <a:t>byte</a:t>
            </a:r>
            <a:r>
              <a:rPr lang="cs-CZ" sz="2000" dirty="0">
                <a:latin typeface="Arial" panose="020B0604020202020204" pitchFamily="34" charset="0"/>
              </a:rPr>
              <a:t>. Pomocí něj lze zaznamenat hodnotu z dvě na osmou kombinací.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3171B4-DE4D-8173-56AE-E0CE8A69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43" y="3322661"/>
            <a:ext cx="40576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AD6038-320F-2746-9356-958E380B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cs-CZ" sz="2800" dirty="0"/>
              <a:t>Odvozené jednotky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5FF4E-C748-535B-C9C4-E22EDB4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 dirty="0">
                <a:effectLst/>
                <a:latin typeface="Arial" panose="020B0604020202020204" pitchFamily="34" charset="0"/>
              </a:rPr>
              <a:t>1 B(Byte) = 8 b(</a:t>
            </a:r>
            <a:r>
              <a:rPr lang="cs-CZ" sz="1700" dirty="0" err="1">
                <a:effectLst/>
                <a:latin typeface="Arial" panose="020B0604020202020204" pitchFamily="34" charset="0"/>
              </a:rPr>
              <a:t>itů</a:t>
            </a:r>
            <a:r>
              <a:rPr lang="cs-CZ" sz="1700" dirty="0"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sz="1700" dirty="0"/>
              <a:t>kB, MB, GB, TB, …</a:t>
            </a:r>
          </a:p>
          <a:p>
            <a:endParaRPr lang="cs-CZ" sz="1700" dirty="0"/>
          </a:p>
          <a:p>
            <a:endParaRPr lang="cs-CZ" sz="1700" dirty="0"/>
          </a:p>
          <a:p>
            <a:r>
              <a:rPr lang="cs-CZ" sz="1700" dirty="0">
                <a:solidFill>
                  <a:schemeClr val="accent5">
                    <a:lumMod val="75000"/>
                  </a:schemeClr>
                </a:solidFill>
              </a:rPr>
              <a:t>Přenosová rychlost 100Mbps</a:t>
            </a:r>
          </a:p>
          <a:p>
            <a:r>
              <a:rPr lang="cs-CZ" sz="1700" dirty="0">
                <a:solidFill>
                  <a:schemeClr val="accent5">
                    <a:lumMod val="75000"/>
                  </a:schemeClr>
                </a:solidFill>
              </a:rPr>
              <a:t>Jak ji kvantifikujeme na jednotky MB?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386F549-EC59-61DB-BC54-713F24EFA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88" y="841248"/>
            <a:ext cx="5539200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25584B-FC89-CC37-DF01-671A2838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89" y="1296537"/>
            <a:ext cx="4220967" cy="1907840"/>
          </a:xfrm>
        </p:spPr>
        <p:txBody>
          <a:bodyPr anchor="b">
            <a:normAutofit/>
          </a:bodyPr>
          <a:lstStyle/>
          <a:p>
            <a:r>
              <a:rPr lang="cs-CZ" sz="4800">
                <a:solidFill>
                  <a:schemeClr val="bg1"/>
                </a:solidFill>
              </a:rPr>
              <a:t>Přenos informace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789E0DEE-70D3-7138-3F4E-1A554D5C8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17" y="891906"/>
            <a:ext cx="4355297" cy="237622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7FB4B-CD42-17E6-A997-C123020C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428999"/>
            <a:ext cx="4075054" cy="2741213"/>
          </a:xfrm>
        </p:spPr>
        <p:txBody>
          <a:bodyPr anchor="t"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Přenos informace probíhá přes médium</a:t>
            </a:r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které je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schopno přenášet 0 a 1: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Napětí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Intenzita světelného toku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Frekvence rádiové vlny</a:t>
            </a:r>
          </a:p>
          <a:p>
            <a:pPr lvl="1"/>
            <a:r>
              <a:rPr lang="cs-CZ" sz="2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Magnetické pole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561FC6-E5AE-951C-D392-FAADFC178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46" y="3703579"/>
            <a:ext cx="4837061" cy="20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AB9A30-B67E-CD96-E88B-239BA9B3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Zabezpečení přenosu proti chybám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15B47-FDE1-AA30-784B-CA37C84AD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Arial" panose="020B0604020202020204" pitchFamily="34" charset="0"/>
              </a:rPr>
              <a:t>S</a:t>
            </a:r>
            <a:r>
              <a:rPr lang="cs-CZ" sz="1700" dirty="0">
                <a:effectLst/>
                <a:latin typeface="Arial" panose="020B0604020202020204" pitchFamily="34" charset="0"/>
              </a:rPr>
              <a:t>kupiny přenášených bitů se </a:t>
            </a:r>
            <a:r>
              <a:rPr lang="cs-CZ" sz="1700" dirty="0" err="1">
                <a:effectLst/>
                <a:latin typeface="Arial" panose="020B0604020202020204" pitchFamily="34" charset="0"/>
              </a:rPr>
              <a:t>grupují</a:t>
            </a:r>
            <a:r>
              <a:rPr lang="cs-CZ" sz="1700" dirty="0">
                <a:effectLst/>
                <a:latin typeface="Arial" panose="020B0604020202020204" pitchFamily="34" charset="0"/>
              </a:rPr>
              <a:t> do rámců a na konec každého z nich je připojen „</a:t>
            </a:r>
            <a:r>
              <a:rPr lang="cs-CZ" sz="1700" b="1" dirty="0">
                <a:effectLst/>
                <a:latin typeface="Arial" panose="020B0604020202020204" pitchFamily="34" charset="0"/>
              </a:rPr>
              <a:t>kontrolní součet</a:t>
            </a:r>
            <a:r>
              <a:rPr lang="cs-CZ" sz="1700" dirty="0">
                <a:effectLst/>
                <a:latin typeface="Arial" panose="020B0604020202020204" pitchFamily="34" charset="0"/>
              </a:rPr>
              <a:t>“ vypočtený z přenášených dat (</a:t>
            </a:r>
            <a:r>
              <a:rPr lang="cs-CZ" sz="1700" dirty="0" err="1">
                <a:effectLst/>
                <a:latin typeface="Arial" panose="020B0604020202020204" pitchFamily="34" charset="0"/>
              </a:rPr>
              <a:t>checksum</a:t>
            </a:r>
            <a:r>
              <a:rPr lang="cs-CZ" sz="1700" dirty="0">
                <a:effectLst/>
                <a:latin typeface="Arial" panose="020B0604020202020204" pitchFamily="34" charset="0"/>
              </a:rPr>
              <a:t>) a pořadové číslo</a:t>
            </a:r>
          </a:p>
          <a:p>
            <a:r>
              <a:rPr lang="cs-CZ" sz="1700" dirty="0">
                <a:effectLst/>
                <a:latin typeface="Arial" panose="020B0604020202020204" pitchFamily="34" charset="0"/>
              </a:rPr>
              <a:t>na přijímači se stejným způsobem vypočítá kontrolní součet a porovná s přeneseným</a:t>
            </a:r>
            <a:endParaRPr lang="cs-CZ" sz="1700" dirty="0">
              <a:latin typeface="Arial" panose="020B0604020202020204" pitchFamily="34" charset="0"/>
            </a:endParaRPr>
          </a:p>
          <a:p>
            <a:r>
              <a:rPr lang="cs-CZ" sz="1700" dirty="0">
                <a:effectLst/>
                <a:latin typeface="Arial" panose="020B0604020202020204" pitchFamily="34" charset="0"/>
              </a:rPr>
              <a:t>v případě neshody kontrolního součtu nebo</a:t>
            </a:r>
            <a:br>
              <a:rPr lang="cs-CZ" sz="1700" dirty="0"/>
            </a:br>
            <a:r>
              <a:rPr lang="cs-CZ" sz="1700" dirty="0">
                <a:effectLst/>
                <a:latin typeface="Arial" panose="020B0604020202020204" pitchFamily="34" charset="0"/>
              </a:rPr>
              <a:t>přeskočení pořadového čísla se musí chyba opravit</a:t>
            </a:r>
            <a:endParaRPr lang="cs-CZ" sz="17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E33FA-50AE-B0F9-8EA2-F530E633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97111"/>
            <a:ext cx="4788505" cy="35315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3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583</Words>
  <Application>Microsoft Office PowerPoint</Application>
  <PresentationFormat>Širokoúhlá obrazovka</PresentationFormat>
  <Paragraphs>67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Základy informatiky</vt:lpstr>
      <vt:lpstr>Prezentace aplikace PowerPoint</vt:lpstr>
      <vt:lpstr>Informatika</vt:lpstr>
      <vt:lpstr>Členění</vt:lpstr>
      <vt:lpstr>Základní pojmy</vt:lpstr>
      <vt:lpstr>Jednotka informace</vt:lpstr>
      <vt:lpstr>Odvozené jednotky</vt:lpstr>
      <vt:lpstr>Přenos informace</vt:lpstr>
      <vt:lpstr>Zabezpečení přenosu proti chybám</vt:lpstr>
      <vt:lpstr>Kódování</vt:lpstr>
      <vt:lpstr>Kódování informace</vt:lpstr>
      <vt:lpstr>Převody mezi soustavami</vt:lpstr>
      <vt:lpstr>Prezentace aplikace PowerPoint</vt:lpstr>
      <vt:lpstr>Prezentace aplikace PowerPoint</vt:lpstr>
      <vt:lpstr>Prezentace aplikace PowerPoint</vt:lpstr>
      <vt:lpstr>USB</vt:lpstr>
      <vt:lpstr>Grafické standardy</vt:lpstr>
      <vt:lpstr>Kvantový počítač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</dc:title>
  <dc:creator>Jan Kubricky</dc:creator>
  <cp:lastModifiedBy>Jan Kubricky</cp:lastModifiedBy>
  <cp:revision>11</cp:revision>
  <dcterms:created xsi:type="dcterms:W3CDTF">2022-10-08T10:51:17Z</dcterms:created>
  <dcterms:modified xsi:type="dcterms:W3CDTF">2022-10-10T15:10:07Z</dcterms:modified>
</cp:coreProperties>
</file>